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1" r:id="rId6"/>
    <p:sldId id="259" r:id="rId7"/>
    <p:sldId id="260" r:id="rId8"/>
    <p:sldId id="269" r:id="rId9"/>
    <p:sldId id="270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6" autoAdjust="0"/>
    <p:restoredTop sz="94660"/>
  </p:normalViewPr>
  <p:slideViewPr>
    <p:cSldViewPr snapToGrid="0">
      <p:cViewPr varScale="1">
        <p:scale>
          <a:sx n="92" d="100"/>
          <a:sy n="92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25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84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59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34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49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957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54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15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88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1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64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641F-F111-4F7E-A759-A8FAA491437C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2896-A343-4AD4-AC7B-3601A6CF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344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iángulo rectángulo 16"/>
          <p:cNvSpPr/>
          <p:nvPr/>
        </p:nvSpPr>
        <p:spPr>
          <a:xfrm rot="10800000">
            <a:off x="7458635" y="0"/>
            <a:ext cx="4733365" cy="3759798"/>
          </a:xfrm>
          <a:prstGeom prst="rtTriangle">
            <a:avLst/>
          </a:prstGeom>
          <a:solidFill>
            <a:srgbClr val="E853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riángulo rectángulo 5"/>
          <p:cNvSpPr/>
          <p:nvPr/>
        </p:nvSpPr>
        <p:spPr>
          <a:xfrm>
            <a:off x="0" y="3098202"/>
            <a:ext cx="4733365" cy="3759798"/>
          </a:xfrm>
          <a:prstGeom prst="rtTriangle">
            <a:avLst/>
          </a:prstGeom>
          <a:solidFill>
            <a:srgbClr val="E853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F:\AMFyL  logo\logo-crop-u2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76" y="2015082"/>
            <a:ext cx="1651453" cy="20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incipal\Pictures\logo-universidad-autonoma-benito-juarez-de-oaxa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91" y="1480729"/>
            <a:ext cx="2441574" cy="288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AMFyL  logo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317" y="2610797"/>
            <a:ext cx="190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:\AMFyL  logo\11225447_921709411224064_4879396237483094543_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84" y="848930"/>
            <a:ext cx="2061936" cy="20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82252" y="1626219"/>
            <a:ext cx="2416628" cy="88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b="1" dirty="0" smtClean="0"/>
              <a:t>MANEJO DE HERIDAS.</a:t>
            </a:r>
            <a:endParaRPr lang="es-MX" sz="4400" b="1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13657" y="5072062"/>
            <a:ext cx="925746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1200" b="1" dirty="0" smtClean="0"/>
              <a:t>DR. CARLOS HERRERO GARCÍA.</a:t>
            </a:r>
          </a:p>
          <a:p>
            <a:pPr algn="just"/>
            <a:r>
              <a:rPr lang="es-MX" sz="11200" b="1" dirty="0" smtClean="0"/>
              <a:t>BIOZONIKA CLÍNICA DE OZONOTERAPIA.</a:t>
            </a:r>
          </a:p>
          <a:p>
            <a:pPr algn="just"/>
            <a:r>
              <a:rPr lang="es-MX" sz="11200" b="1" dirty="0" smtClean="0"/>
              <a:t>ALUMNO DEL </a:t>
            </a:r>
            <a:r>
              <a:rPr lang="es-MX" sz="11200" b="1" dirty="0"/>
              <a:t>2o  DIPLOMADO DE MANEJO AVANZADO DE HERIDAS Y PIE DIABETICO IMF, </a:t>
            </a:r>
            <a:r>
              <a:rPr lang="es-MX" sz="11200" b="1" dirty="0" smtClean="0"/>
              <a:t>2021.</a:t>
            </a:r>
          </a:p>
          <a:p>
            <a:pPr algn="just"/>
            <a:r>
              <a:rPr lang="es-MX" sz="11200" b="1" dirty="0" smtClean="0">
                <a:effectLst/>
              </a:rPr>
              <a:t>OCTUBRE 2021.</a:t>
            </a:r>
          </a:p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595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87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000" b="1" dirty="0" smtClean="0"/>
              <a:t>CONCLUSIONES.</a:t>
            </a:r>
            <a:endParaRPr lang="es-MX" sz="3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44336"/>
            <a:ext cx="10515600" cy="4732627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El uso de ozonoterapia en úlceras ha demostrado ser una herramienta eficaz para lograr una rápida recuperación y evitar infecciones del área afectada.</a:t>
            </a:r>
          </a:p>
          <a:p>
            <a:r>
              <a:rPr lang="es-MX" dirty="0" smtClean="0"/>
              <a:t>El uso de células mesénquimales en casos de alteraciones vasculares de miembros inferiores demostró ser un método idóneo para fortalecer la circulación del área afectada. </a:t>
            </a:r>
          </a:p>
          <a:p>
            <a:r>
              <a:rPr lang="es-MX" dirty="0" smtClean="0"/>
              <a:t>El uso de apósitos  ya existentes en el mercado contribuyo a la regeneración del tejido y evito la contaminación en las úlceras. </a:t>
            </a:r>
          </a:p>
          <a:p>
            <a:r>
              <a:rPr lang="es-MX" dirty="0" smtClean="0"/>
              <a:t>El uso de factores de crecimiento plaquetario contribuyo a la regeneración del tejido circundante de la úlcera y redujo los tiempos de recuperación. </a:t>
            </a:r>
          </a:p>
          <a:p>
            <a:r>
              <a:rPr lang="es-MX" dirty="0" smtClean="0"/>
              <a:t>La combinación de estos tratamientos logró el salvamento de ambas piernas y la paciente ha podido recuperar la movilidad por sí misma casi en su totalidad.</a:t>
            </a:r>
          </a:p>
        </p:txBody>
      </p:sp>
    </p:spTree>
    <p:extLst>
      <p:ext uri="{BB962C8B-B14F-4D97-AF65-F5344CB8AC3E}">
        <p14:creationId xmlns:p14="http://schemas.microsoft.com/office/powerpoint/2010/main" val="407363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000" dirty="0" smtClean="0"/>
              <a:t>BIBLIOGRAFÍA.</a:t>
            </a:r>
            <a:endParaRPr lang="es-MX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Bocci</a:t>
            </a:r>
            <a:r>
              <a:rPr lang="es-MX" dirty="0"/>
              <a:t>, V. (2002). </a:t>
            </a:r>
            <a:r>
              <a:rPr lang="es-MX" i="1" dirty="0" err="1"/>
              <a:t>Oxygen</a:t>
            </a:r>
            <a:r>
              <a:rPr lang="es-MX" i="1" dirty="0"/>
              <a:t>-ozone </a:t>
            </a:r>
            <a:r>
              <a:rPr lang="es-MX" i="1" dirty="0" err="1"/>
              <a:t>therapy</a:t>
            </a:r>
            <a:r>
              <a:rPr lang="es-MX" i="1" dirty="0"/>
              <a:t>: A </a:t>
            </a:r>
            <a:r>
              <a:rPr lang="es-MX" i="1" dirty="0" err="1"/>
              <a:t>critical</a:t>
            </a:r>
            <a:r>
              <a:rPr lang="es-MX" i="1" dirty="0"/>
              <a:t> </a:t>
            </a:r>
            <a:r>
              <a:rPr lang="es-MX" i="1" dirty="0" err="1"/>
              <a:t>evaluation</a:t>
            </a:r>
            <a:r>
              <a:rPr lang="es-MX" dirty="0"/>
              <a:t>. </a:t>
            </a:r>
            <a:r>
              <a:rPr lang="es-MX" dirty="0" err="1"/>
              <a:t>Dordrecht</a:t>
            </a:r>
            <a:r>
              <a:rPr lang="es-MX" dirty="0"/>
              <a:t>: </a:t>
            </a:r>
            <a:r>
              <a:rPr lang="es-MX" dirty="0" err="1"/>
              <a:t>Kluwer</a:t>
            </a:r>
            <a:r>
              <a:rPr lang="es-MX" dirty="0"/>
              <a:t> </a:t>
            </a:r>
            <a:r>
              <a:rPr lang="es-MX" dirty="0" err="1"/>
              <a:t>Academic</a:t>
            </a:r>
            <a:r>
              <a:rPr lang="es-MX" dirty="0"/>
              <a:t> </a:t>
            </a:r>
            <a:r>
              <a:rPr lang="es-MX" dirty="0" err="1"/>
              <a:t>Publishers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r>
              <a:rPr lang="es-ES" dirty="0" smtClean="0"/>
              <a:t>Schwartz, A. </a:t>
            </a:r>
            <a:r>
              <a:rPr lang="es-ES" dirty="0"/>
              <a:t>et al., “</a:t>
            </a:r>
            <a:r>
              <a:rPr lang="es-ES" i="1" dirty="0"/>
              <a:t>Guía para el uso médico del ozono – Fundamentos terapéuticos e indicaciones</a:t>
            </a:r>
            <a:r>
              <a:rPr lang="es-ES" dirty="0"/>
              <a:t>”, </a:t>
            </a:r>
            <a:r>
              <a:rPr lang="es-ES" dirty="0" smtClean="0"/>
              <a:t>(2011), AEPROMO, </a:t>
            </a:r>
            <a:r>
              <a:rPr lang="es-ES" dirty="0"/>
              <a:t>315 </a:t>
            </a:r>
            <a:r>
              <a:rPr lang="es-ES" dirty="0" smtClean="0"/>
              <a:t>p. ISBN</a:t>
            </a:r>
            <a:r>
              <a:rPr lang="es-ES" dirty="0"/>
              <a:t>: 978-84-615-2244-6</a:t>
            </a:r>
          </a:p>
          <a:p>
            <a:endParaRPr lang="es-MX" dirty="0" smtClean="0"/>
          </a:p>
          <a:p>
            <a:r>
              <a:rPr lang="es-ES" dirty="0" smtClean="0"/>
              <a:t>Schwartz, A. et </a:t>
            </a:r>
            <a:r>
              <a:rPr lang="es-ES" dirty="0"/>
              <a:t>al., </a:t>
            </a:r>
            <a:r>
              <a:rPr lang="es-ES" i="1" dirty="0" smtClean="0"/>
              <a:t>Declaración </a:t>
            </a:r>
            <a:r>
              <a:rPr lang="es-ES" i="1" dirty="0"/>
              <a:t>de Madrid sobre Ozonoterapia ISCO3</a:t>
            </a:r>
            <a:r>
              <a:rPr lang="es-ES" dirty="0"/>
              <a:t>, </a:t>
            </a:r>
            <a:r>
              <a:rPr lang="es-ES" dirty="0" smtClean="0"/>
              <a:t>(2020) 3ª </a:t>
            </a:r>
            <a:r>
              <a:rPr lang="es-ES" dirty="0"/>
              <a:t>edición, </a:t>
            </a:r>
            <a:r>
              <a:rPr lang="es-ES" dirty="0" smtClean="0"/>
              <a:t>103 p.</a:t>
            </a:r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173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000" b="1" dirty="0" smtClean="0"/>
              <a:t>GRACIAS POR LA ATENCION PRESTADA A LA EXPOSICION DE LA DISERTACION.</a:t>
            </a:r>
            <a:br>
              <a:rPr lang="es-ES" sz="3000" b="1" dirty="0" smtClean="0"/>
            </a:br>
            <a:endParaRPr lang="es-MX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DR. CARLOS HERRERO GARCÍA.</a:t>
            </a:r>
          </a:p>
          <a:p>
            <a:r>
              <a:rPr lang="es-ES" b="1" dirty="0" smtClean="0"/>
              <a:t>BIOZONIKA:  </a:t>
            </a:r>
            <a:r>
              <a:rPr lang="es-ES" b="1" dirty="0"/>
              <a:t>C</a:t>
            </a:r>
            <a:r>
              <a:rPr lang="es-ES" b="1" dirty="0" smtClean="0"/>
              <a:t>línica de ozonoterapia.</a:t>
            </a:r>
          </a:p>
          <a:p>
            <a:r>
              <a:rPr lang="es-ES" b="1" dirty="0" smtClean="0"/>
              <a:t>www.biozonika.com.mx</a:t>
            </a:r>
          </a:p>
          <a:p>
            <a:r>
              <a:rPr lang="es-ES" b="1" dirty="0" smtClean="0"/>
              <a:t>Teléfono: 462 604 97 42</a:t>
            </a:r>
          </a:p>
          <a:p>
            <a:r>
              <a:rPr lang="es-ES" b="1" dirty="0"/>
              <a:t>C</a:t>
            </a:r>
            <a:r>
              <a:rPr lang="es-ES" b="1" dirty="0" smtClean="0"/>
              <a:t>orreo electrónico: drcarlosherrero@gmail.com</a:t>
            </a:r>
            <a:endParaRPr lang="es-ES" b="0" dirty="0" smtClean="0">
              <a:effectLst/>
            </a:endParaRPr>
          </a:p>
          <a:p>
            <a:pPr marL="0" indent="0"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197" y="3149917"/>
            <a:ext cx="3494406" cy="34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000" b="1" dirty="0" smtClean="0"/>
              <a:t>DESCRIPCIÓN DEL CASO:</a:t>
            </a:r>
            <a:endParaRPr lang="es-MX" sz="3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4" b="36885"/>
          <a:stretch/>
        </p:blipFill>
        <p:spPr>
          <a:xfrm rot="16200000">
            <a:off x="5039302" y="1442662"/>
            <a:ext cx="3881236" cy="2255521"/>
          </a:xfrm>
        </p:spPr>
      </p:pic>
      <p:sp>
        <p:nvSpPr>
          <p:cNvPr id="5" name="Rectángulo 4"/>
          <p:cNvSpPr/>
          <p:nvPr/>
        </p:nvSpPr>
        <p:spPr>
          <a:xfrm>
            <a:off x="734264" y="1471910"/>
            <a:ext cx="47091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Femenina</a:t>
            </a:r>
            <a:br>
              <a:rPr lang="es-MX" dirty="0"/>
            </a:br>
            <a:r>
              <a:rPr lang="es-MX" dirty="0"/>
              <a:t>32 años</a:t>
            </a:r>
            <a:br>
              <a:rPr lang="es-MX" dirty="0"/>
            </a:br>
            <a:r>
              <a:rPr lang="es-MX" b="1" dirty="0"/>
              <a:t>HAS: 8 años de evolución. 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Insuficiencia venosa 7 años de evolución. </a:t>
            </a:r>
            <a:br>
              <a:rPr lang="es-MX" dirty="0"/>
            </a:br>
            <a:r>
              <a:rPr lang="es-MX" dirty="0"/>
              <a:t>Insuficiencia renal crónica bajo diálisis peritoneal de 2 </a:t>
            </a:r>
            <a:r>
              <a:rPr lang="es-MX" dirty="0" smtClean="0"/>
              <a:t>años </a:t>
            </a:r>
            <a:r>
              <a:rPr lang="es-MX" dirty="0"/>
              <a:t>de evolución por nefropatía hipertensiva.</a:t>
            </a:r>
            <a:br>
              <a:rPr lang="es-MX" dirty="0"/>
            </a:br>
            <a:r>
              <a:rPr lang="es-MX" dirty="0"/>
              <a:t>Enfermedad arterial periférica (calcinosis distal ambas piernas</a:t>
            </a:r>
            <a:r>
              <a:rPr lang="es-MX" dirty="0" smtClean="0"/>
              <a:t>).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>Revascularización hace 1 </a:t>
            </a:r>
            <a:r>
              <a:rPr lang="es-MX" dirty="0" smtClean="0"/>
              <a:t>año y </a:t>
            </a:r>
            <a:r>
              <a:rPr lang="es-MX" dirty="0"/>
              <a:t>3 meses, en ambas piernas. </a:t>
            </a:r>
            <a:endParaRPr lang="es-MX" dirty="0" smtClean="0"/>
          </a:p>
          <a:p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EVC  mayo 2021 tratada y en remisión. </a:t>
            </a:r>
            <a:br>
              <a:rPr lang="es-MX" b="1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ITB no valorable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sz="2000" dirty="0"/>
              <a:t/>
            </a:r>
            <a:br>
              <a:rPr lang="es-MX" sz="2000" dirty="0"/>
            </a:b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9" b="37778"/>
          <a:stretch/>
        </p:blipFill>
        <p:spPr>
          <a:xfrm rot="16200000">
            <a:off x="7943894" y="1509870"/>
            <a:ext cx="3881237" cy="21211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52159" y="4802793"/>
            <a:ext cx="2346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1: pie derecho en estado inicial de frente (foto tomada por el paciente).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8823960" y="4775719"/>
            <a:ext cx="2346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2: pie derecho en estado inicial lateral (foto tomada por el paciente).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902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092" y="2401118"/>
            <a:ext cx="2743197" cy="3173948"/>
          </a:xfrm>
        </p:spPr>
        <p:txBody>
          <a:bodyPr>
            <a:noAutofit/>
          </a:bodyPr>
          <a:lstStyle/>
          <a:p>
            <a:r>
              <a:rPr lang="es-MX" sz="2000" dirty="0" smtClean="0">
                <a:latin typeface="+mn-lt"/>
              </a:rPr>
              <a:t/>
            </a:r>
            <a:br>
              <a:rPr lang="es-MX" sz="2000" dirty="0" smtClean="0">
                <a:latin typeface="+mn-lt"/>
              </a:rPr>
            </a:br>
            <a:endParaRPr lang="es-MX" sz="20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9099" y="969360"/>
            <a:ext cx="3449118" cy="5132768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Se le indico en institución (ISSSTE) amputación en ambas piernas.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/>
              <a:t>Amputación del primer dedo del pie derecho (Imagen </a:t>
            </a:r>
            <a:r>
              <a:rPr lang="es-MX" sz="2000" dirty="0" smtClean="0"/>
              <a:t>3), </a:t>
            </a:r>
            <a:r>
              <a:rPr lang="es-MX" sz="2000" dirty="0"/>
              <a:t>con cierre de colgajo, por proceso isquémico. </a:t>
            </a:r>
            <a:r>
              <a:rPr lang="es-MX" sz="2000" dirty="0" err="1"/>
              <a:t>Desbridación</a:t>
            </a:r>
            <a:r>
              <a:rPr lang="es-MX" sz="2000" dirty="0"/>
              <a:t> en pie izquierdo (Imagen </a:t>
            </a:r>
            <a:r>
              <a:rPr lang="es-MX" sz="2000" dirty="0" smtClean="0"/>
              <a:t>4).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Lesión necrótica de 2x2 cm. en primer dedo zona distal con necrosis y resto del dedo en estado isquémico (Imagen 4).  </a:t>
            </a:r>
          </a:p>
        </p:txBody>
      </p:sp>
      <p:pic>
        <p:nvPicPr>
          <p:cNvPr id="7" name="Imagen 6" descr="C:\Users\irapu\Desktop\FOTOS EDITH\IMG_20210405_1856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9" b="23961"/>
          <a:stretch/>
        </p:blipFill>
        <p:spPr bwMode="auto">
          <a:xfrm>
            <a:off x="704444" y="969360"/>
            <a:ext cx="2383845" cy="2863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C:\Users\irapu\Desktop\FOTOS EDITH\IMG_20210426_18561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2908" r="24909" b="28671"/>
          <a:stretch/>
        </p:blipFill>
        <p:spPr bwMode="auto">
          <a:xfrm>
            <a:off x="3929949" y="931318"/>
            <a:ext cx="2127950" cy="2863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04443" y="4148997"/>
            <a:ext cx="238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3: Pie </a:t>
            </a:r>
            <a:r>
              <a:rPr lang="es-MX" dirty="0" smtClean="0"/>
              <a:t>derecho post-amputación.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43759" y="4148997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4: Pie izquierdo.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24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292" y="273440"/>
            <a:ext cx="4820727" cy="608240"/>
          </a:xfrm>
        </p:spPr>
        <p:txBody>
          <a:bodyPr>
            <a:normAutofit/>
          </a:bodyPr>
          <a:lstStyle/>
          <a:p>
            <a:pPr algn="ctr"/>
            <a:r>
              <a:rPr lang="es-MX" sz="3000" b="1" dirty="0" smtClean="0"/>
              <a:t>PLAN TERAPÉUTICO</a:t>
            </a:r>
            <a:r>
              <a:rPr lang="es-MX" sz="2800" b="1" dirty="0" smtClean="0"/>
              <a:t>.</a:t>
            </a:r>
            <a:endParaRPr lang="es-MX" sz="2800" b="1" dirty="0"/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4"/>
          <a:stretch/>
        </p:blipFill>
        <p:spPr>
          <a:xfrm>
            <a:off x="9197787" y="365125"/>
            <a:ext cx="2629049" cy="2517923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516" t="26254" r="63778" b="29048"/>
          <a:stretch/>
        </p:blipFill>
        <p:spPr>
          <a:xfrm>
            <a:off x="5572469" y="403313"/>
            <a:ext cx="2803600" cy="24044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b="27187"/>
          <a:stretch/>
        </p:blipFill>
        <p:spPr>
          <a:xfrm>
            <a:off x="5572468" y="2795924"/>
            <a:ext cx="2803600" cy="271932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7"/>
          <a:stretch/>
        </p:blipFill>
        <p:spPr>
          <a:xfrm>
            <a:off x="9197787" y="2876325"/>
            <a:ext cx="2629049" cy="28185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3292" y="881680"/>
            <a:ext cx="4704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Amputación del primer dedo del pie </a:t>
            </a:r>
            <a:r>
              <a:rPr lang="es-MX" sz="1600" dirty="0" smtClean="0"/>
              <a:t>derecho por </a:t>
            </a:r>
            <a:r>
              <a:rPr lang="es-MX" sz="1600" dirty="0"/>
              <a:t>proceso </a:t>
            </a:r>
            <a:r>
              <a:rPr lang="es-MX" sz="1600" dirty="0" smtClean="0"/>
              <a:t>isquémico</a:t>
            </a:r>
            <a:r>
              <a:rPr lang="es-MX" sz="1600" dirty="0"/>
              <a:t> </a:t>
            </a:r>
            <a:r>
              <a:rPr lang="es-MX" sz="1600" dirty="0" smtClean="0"/>
              <a:t>(Imagen 5), </a:t>
            </a:r>
            <a:r>
              <a:rPr lang="es-MX" sz="1600" dirty="0"/>
              <a:t>con cierre de </a:t>
            </a:r>
            <a:r>
              <a:rPr lang="es-MX" sz="1600" dirty="0" smtClean="0"/>
              <a:t>colgajo.</a:t>
            </a:r>
          </a:p>
          <a:p>
            <a:pPr algn="just"/>
            <a:endParaRPr lang="es-MX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3 curaciones por semana con desbridamiento correspondiente en pie izquierdo (Imagen 6).</a:t>
            </a:r>
          </a:p>
          <a:p>
            <a:pPr algn="just"/>
            <a:endParaRPr lang="es-MX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Ozonoterapia:</a:t>
            </a:r>
          </a:p>
          <a:p>
            <a:pPr algn="just"/>
            <a:r>
              <a:rPr lang="es-MX" sz="1600" dirty="0"/>
              <a:t>A</a:t>
            </a:r>
            <a:r>
              <a:rPr lang="es-MX" sz="1600" dirty="0" smtClean="0"/>
              <a:t>dministración de </a:t>
            </a:r>
            <a:r>
              <a:rPr lang="es-MX" sz="1600" dirty="0" err="1" smtClean="0"/>
              <a:t>autohemoterapia</a:t>
            </a:r>
            <a:r>
              <a:rPr lang="es-MX" sz="1600" dirty="0" smtClean="0"/>
              <a:t> mayor.  Aplicación de sonda rectal con ozono. Infiltración de ozono en área afectada.</a:t>
            </a:r>
          </a:p>
          <a:p>
            <a:pPr algn="just"/>
            <a:endParaRPr lang="es-MX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 medicamentos correspondientes, indicado por nefrología.</a:t>
            </a:r>
          </a:p>
          <a:p>
            <a:pPr algn="just"/>
            <a:r>
              <a:rPr lang="es-MX" sz="16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Administración de células mesénquimales vía arterial en miembros inferiores. Dosis 7x10^6, fraccionadas en 10 aplicaciones. </a:t>
            </a:r>
          </a:p>
          <a:p>
            <a:pPr algn="just"/>
            <a:endParaRPr lang="es-MX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Factores de crecimiento plaquetarios en andamiaje de alginato de calcio, administrado en curaciones.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572468" y="5861641"/>
            <a:ext cx="286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5: Pie derecho después de amputación.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8720941" y="5914751"/>
            <a:ext cx="323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6: Pie izquierdo con isquemia.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25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125687" cy="377153"/>
          </a:xfrm>
        </p:spPr>
        <p:txBody>
          <a:bodyPr>
            <a:noAutofit/>
          </a:bodyPr>
          <a:lstStyle/>
          <a:p>
            <a:pPr algn="ctr"/>
            <a:r>
              <a:rPr lang="es-MX" sz="3000" b="1" dirty="0" smtClean="0"/>
              <a:t>EVOLUCIÓN DE LA LESIÓN.</a:t>
            </a:r>
            <a:endParaRPr lang="es-MX" sz="3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4914" y="814957"/>
            <a:ext cx="4288972" cy="548193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dirty="0"/>
              <a:t> </a:t>
            </a:r>
            <a:endParaRPr lang="es-MX" sz="1200" dirty="0" smtClean="0"/>
          </a:p>
          <a:p>
            <a:pPr algn="just"/>
            <a:r>
              <a:rPr lang="es-MX" sz="2200" dirty="0" smtClean="0"/>
              <a:t>15 de Marzo 2021 con necrosis parcial abarcando zona superior del primer dedo en pie derecho clasificación Texas IIIC (Imagen 7). En pie izquierdo (Imagen 8) con necrosis distal e isquemia del primer dedo y úlcera con escara necrótica 2x2 cm. que a la desbridación con bisturí se descubre hueso (falange distal).</a:t>
            </a:r>
          </a:p>
          <a:p>
            <a:pPr algn="just"/>
            <a:endParaRPr lang="es-MX" sz="2200" dirty="0" smtClean="0"/>
          </a:p>
          <a:p>
            <a:pPr algn="just"/>
            <a:r>
              <a:rPr lang="es-MX" sz="2200" dirty="0" smtClean="0"/>
              <a:t>El miembro izquierdo con recuperación franca  de amputación del primer dedo (retiro de material necrótico), con evolución lenta en cuanto a la recuperación de herida quirúrgica por enfermedad arterial periférica, logrando cicatrización completa en zona de amputación de primer dedo  después de la aplicación de las terapias correspondientes. </a:t>
            </a:r>
          </a:p>
        </p:txBody>
      </p:sp>
      <p:pic>
        <p:nvPicPr>
          <p:cNvPr id="4" name="Imagen 3" descr="C:\Users\irapu\Desktop\FOTOS EDITH\20210702_18284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 t="26321" r="26693"/>
          <a:stretch/>
        </p:blipFill>
        <p:spPr bwMode="auto">
          <a:xfrm rot="10800000">
            <a:off x="8793941" y="404733"/>
            <a:ext cx="2494864" cy="2625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C:\Users\irapu\Desktop\FOTOS EDITH\20210702_18283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t="29207" r="14696"/>
          <a:stretch/>
        </p:blipFill>
        <p:spPr bwMode="auto">
          <a:xfrm rot="10800000">
            <a:off x="8793941" y="3030234"/>
            <a:ext cx="2494864" cy="2447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irapu\Desktop\FOTOS EDITH\IMG-20210708-WA003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2" r="13607"/>
          <a:stretch/>
        </p:blipFill>
        <p:spPr bwMode="auto">
          <a:xfrm rot="5400000">
            <a:off x="5473851" y="323102"/>
            <a:ext cx="2335530" cy="2709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C:\Users\irapu\Desktop\FOTOS EDITH\IMG-20210708-WA003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4" r="25514"/>
          <a:stretch/>
        </p:blipFill>
        <p:spPr bwMode="auto">
          <a:xfrm rot="5400000">
            <a:off x="5625933" y="2486548"/>
            <a:ext cx="2031365" cy="274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230743" y="4970523"/>
            <a:ext cx="323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7: Pie derecho 3 meses después.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8425586" y="5616854"/>
            <a:ext cx="323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8: Pie izquierdo 3 meses después.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884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80765" cy="1325563"/>
          </a:xfrm>
        </p:spPr>
        <p:txBody>
          <a:bodyPr>
            <a:normAutofit/>
          </a:bodyPr>
          <a:lstStyle/>
          <a:p>
            <a:pPr algn="ctr"/>
            <a:r>
              <a:rPr lang="es-MX" sz="3000" b="1" dirty="0" smtClean="0"/>
              <a:t>ALCANCES Y LOGROS</a:t>
            </a:r>
            <a:endParaRPr lang="es-MX" sz="3000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 r="28953" b="23710"/>
          <a:stretch/>
        </p:blipFill>
        <p:spPr>
          <a:xfrm rot="5400000">
            <a:off x="8394893" y="127521"/>
            <a:ext cx="2184437" cy="2659648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r="18618"/>
          <a:stretch/>
        </p:blipFill>
        <p:spPr>
          <a:xfrm rot="5400000">
            <a:off x="4324255" y="548326"/>
            <a:ext cx="2539443" cy="21730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0" r="28239"/>
          <a:stretch/>
        </p:blipFill>
        <p:spPr>
          <a:xfrm rot="5400000">
            <a:off x="4251166" y="3160857"/>
            <a:ext cx="2685618" cy="21730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21712" r="22340" b="16327"/>
          <a:stretch/>
        </p:blipFill>
        <p:spPr>
          <a:xfrm rot="5400000">
            <a:off x="8225770" y="2460298"/>
            <a:ext cx="2522681" cy="26596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96402" y="1922319"/>
            <a:ext cx="2883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Cierre de herida en extremidad derecha, con tejido de granulación en buen estado</a:t>
            </a:r>
            <a:r>
              <a:rPr lang="es-MX" dirty="0"/>
              <a:t> (Imagen </a:t>
            </a:r>
            <a:r>
              <a:rPr lang="es-MX" dirty="0" smtClean="0"/>
              <a:t>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Tejido de granulación en desarrollo, lo que permite cubrir parte de la falange expuesta (Imagen 10) en pie izquierdo.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8291945" y="5162186"/>
            <a:ext cx="266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10: pie izquierdo, después de 5 meses. 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33455" y="5621361"/>
            <a:ext cx="266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9: pie derecho, después de 5 meses.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458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49706" cy="1325563"/>
          </a:xfrm>
        </p:spPr>
        <p:txBody>
          <a:bodyPr>
            <a:normAutofit/>
          </a:bodyPr>
          <a:lstStyle/>
          <a:p>
            <a:pPr algn="ctr"/>
            <a:r>
              <a:rPr lang="es-MX" sz="3000" b="1" dirty="0" smtClean="0"/>
              <a:t>ESTUDIOS Y RESULTADOS.</a:t>
            </a:r>
            <a:endParaRPr lang="es-MX" sz="3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98980" y="210480"/>
            <a:ext cx="2303034" cy="307071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11767"/>
          <a:stretch/>
        </p:blipFill>
        <p:spPr>
          <a:xfrm rot="10800000">
            <a:off x="8670662" y="210479"/>
            <a:ext cx="2167056" cy="27093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/>
          <a:stretch/>
        </p:blipFill>
        <p:spPr>
          <a:xfrm rot="10800000">
            <a:off x="8670661" y="2917853"/>
            <a:ext cx="2166547" cy="25789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1"/>
          <a:stretch/>
        </p:blipFill>
        <p:spPr>
          <a:xfrm rot="10800000">
            <a:off x="4359843" y="3269211"/>
            <a:ext cx="2342169" cy="225875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65019" y="2047009"/>
            <a:ext cx="3117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Cierre total de la herida por amputación del primer dedo, 6 meses de tratamiento (Imagen 11).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Disminución del área afectada, tejido epitelial en áreas circundantes en pie izquierdo (Imagen 12).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938155" y="5527961"/>
            <a:ext cx="349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11: cierre total después de la amputación en pie derecho.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8216783" y="5527961"/>
            <a:ext cx="323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12: pie izquierdo con mejoría en la cicatrización.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643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000" b="1" dirty="0" smtClean="0"/>
              <a:t>DURACIÓN Y COSTO DEL TRATAMIENTO</a:t>
            </a:r>
            <a:endParaRPr lang="es-MX" sz="3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duración del tratamiento fue 6 meses, con costo aproximado de 80 mil pesos incluyendo lo siguiente:</a:t>
            </a:r>
          </a:p>
          <a:p>
            <a:r>
              <a:rPr lang="es-MX" dirty="0" err="1"/>
              <a:t>A</a:t>
            </a:r>
            <a:r>
              <a:rPr lang="es-MX" dirty="0" err="1" smtClean="0"/>
              <a:t>utohemoterapia</a:t>
            </a:r>
            <a:r>
              <a:rPr lang="es-MX" dirty="0" smtClean="0"/>
              <a:t> mayor: 20 aplicaciones. </a:t>
            </a:r>
            <a:endParaRPr lang="es-MX" dirty="0"/>
          </a:p>
          <a:p>
            <a:r>
              <a:rPr lang="es-MX" dirty="0" smtClean="0"/>
              <a:t>Ozonoterapia vía rectal:  30 aplicaciones.</a:t>
            </a:r>
          </a:p>
          <a:p>
            <a:r>
              <a:rPr lang="es-MX" dirty="0" smtClean="0"/>
              <a:t>Factores de crecimiento plaquetario  5 procedimientos. </a:t>
            </a:r>
          </a:p>
          <a:p>
            <a:r>
              <a:rPr lang="es-MX" dirty="0" smtClean="0"/>
              <a:t>Dosis de células mesénquimales: 10 dosis de 7x10^6.</a:t>
            </a:r>
          </a:p>
          <a:p>
            <a:r>
              <a:rPr lang="es-MX" dirty="0" smtClean="0"/>
              <a:t>Curaciones: 4 por semana y utilización de apósitos mayormente el alginato de calcio, prisma. </a:t>
            </a:r>
          </a:p>
        </p:txBody>
      </p:sp>
    </p:spTree>
    <p:extLst>
      <p:ext uri="{BB962C8B-B14F-4D97-AF65-F5344CB8AC3E}">
        <p14:creationId xmlns:p14="http://schemas.microsoft.com/office/powerpoint/2010/main" val="130502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400" y="220980"/>
            <a:ext cx="10947400" cy="1325563"/>
          </a:xfrm>
        </p:spPr>
        <p:txBody>
          <a:bodyPr>
            <a:normAutofit/>
          </a:bodyPr>
          <a:lstStyle/>
          <a:p>
            <a:pPr algn="ctr"/>
            <a:r>
              <a:rPr lang="es-MX" sz="3000" b="1" dirty="0" smtClean="0"/>
              <a:t>PRODUCTOS UTILIZADOS EN EL TRATAMIENTO DEL PACIENTE.</a:t>
            </a:r>
            <a:endParaRPr lang="es-MX" sz="3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400" y="1175385"/>
            <a:ext cx="10515600" cy="3173095"/>
          </a:xfrm>
        </p:spPr>
        <p:txBody>
          <a:bodyPr/>
          <a:lstStyle/>
          <a:p>
            <a:r>
              <a:rPr lang="es-MX" dirty="0" smtClean="0"/>
              <a:t>Ozono (generador de ozonoterapia: imagen 13)</a:t>
            </a:r>
          </a:p>
          <a:p>
            <a:r>
              <a:rPr lang="es-MX" dirty="0" smtClean="0"/>
              <a:t>Viales de células madre mesénquimales. </a:t>
            </a:r>
          </a:p>
          <a:p>
            <a:r>
              <a:rPr lang="es-MX" dirty="0" smtClean="0"/>
              <a:t>Apósitos alginato de calcio, prisma.</a:t>
            </a:r>
          </a:p>
          <a:p>
            <a:r>
              <a:rPr lang="es-MX" dirty="0"/>
              <a:t> U</a:t>
            </a:r>
            <a:r>
              <a:rPr lang="es-MX" dirty="0" smtClean="0"/>
              <a:t>so de </a:t>
            </a:r>
            <a:r>
              <a:rPr lang="es-MX" dirty="0" err="1" smtClean="0"/>
              <a:t>Prontosan</a:t>
            </a:r>
            <a:r>
              <a:rPr lang="es-MX" dirty="0" smtClean="0"/>
              <a:t>®, Gel </a:t>
            </a:r>
            <a:r>
              <a:rPr lang="es-MX" dirty="0" err="1" smtClean="0"/>
              <a:t>Silverstat</a:t>
            </a:r>
            <a:r>
              <a:rPr lang="es-MX" dirty="0" smtClean="0"/>
              <a:t>® (Imagen 14).</a:t>
            </a:r>
          </a:p>
          <a:p>
            <a:r>
              <a:rPr lang="es-MX" dirty="0" smtClean="0"/>
              <a:t>Curaciones con solución salina ozonizada.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1" r="15067"/>
          <a:stretch/>
        </p:blipFill>
        <p:spPr>
          <a:xfrm rot="5400000">
            <a:off x="1218661" y="3144742"/>
            <a:ext cx="2986404" cy="4316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4325" y="2114656"/>
            <a:ext cx="4544907" cy="34086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870007" y="6091450"/>
            <a:ext cx="22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13: Equipo de generación de ozono.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7917873" y="6091450"/>
            <a:ext cx="387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14: Gel </a:t>
            </a:r>
            <a:r>
              <a:rPr lang="es-MX" dirty="0" err="1" smtClean="0"/>
              <a:t>Prontosan</a:t>
            </a:r>
            <a:r>
              <a:rPr lang="es-MX" dirty="0" smtClean="0"/>
              <a:t>® y </a:t>
            </a:r>
            <a:r>
              <a:rPr lang="es-MX" dirty="0" err="1" smtClean="0"/>
              <a:t>Silverstat</a:t>
            </a:r>
            <a:r>
              <a:rPr lang="es-MX" dirty="0"/>
              <a:t>®.</a:t>
            </a:r>
          </a:p>
        </p:txBody>
      </p:sp>
    </p:spTree>
    <p:extLst>
      <p:ext uri="{BB962C8B-B14F-4D97-AF65-F5344CB8AC3E}">
        <p14:creationId xmlns:p14="http://schemas.microsoft.com/office/powerpoint/2010/main" val="1963668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823</Words>
  <Application>Microsoft Office PowerPoint</Application>
  <PresentationFormat>Panorámica</PresentationFormat>
  <Paragraphs>90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DESCRIPCIÓN DEL CASO:</vt:lpstr>
      <vt:lpstr> </vt:lpstr>
      <vt:lpstr>PLAN TERAPÉUTICO.</vt:lpstr>
      <vt:lpstr>EVOLUCIÓN DE LA LESIÓN.</vt:lpstr>
      <vt:lpstr>ALCANCES Y LOGROS</vt:lpstr>
      <vt:lpstr>ESTUDIOS Y RESULTADOS.</vt:lpstr>
      <vt:lpstr>DURACIÓN Y COSTO DEL TRATAMIENTO</vt:lpstr>
      <vt:lpstr>PRODUCTOS UTILIZADOS EN EL TRATAMIENTO DEL PACIENTE.</vt:lpstr>
      <vt:lpstr>CONCLUSIONES.</vt:lpstr>
      <vt:lpstr>BIBLIOGRAFÍA.</vt:lpstr>
      <vt:lpstr>GRACIAS POR LA ATENCION PRESTADA A LA EXPOSICION DE LA DISERTACION.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irapu</dc:creator>
  <cp:lastModifiedBy>irapu</cp:lastModifiedBy>
  <cp:revision>43</cp:revision>
  <dcterms:created xsi:type="dcterms:W3CDTF">2021-09-09T23:19:18Z</dcterms:created>
  <dcterms:modified xsi:type="dcterms:W3CDTF">2021-10-01T02:02:11Z</dcterms:modified>
</cp:coreProperties>
</file>